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1"/>
  </p:notesMasterIdLst>
  <p:sldIdLst>
    <p:sldId id="796" r:id="rId2"/>
    <p:sldId id="256" r:id="rId3"/>
    <p:sldId id="758" r:id="rId4"/>
    <p:sldId id="797" r:id="rId5"/>
    <p:sldId id="798" r:id="rId6"/>
    <p:sldId id="807" r:id="rId7"/>
    <p:sldId id="806" r:id="rId8"/>
    <p:sldId id="260" r:id="rId9"/>
    <p:sldId id="808" r:id="rId10"/>
    <p:sldId id="257" r:id="rId11"/>
    <p:sldId id="815" r:id="rId12"/>
    <p:sldId id="809" r:id="rId13"/>
    <p:sldId id="811" r:id="rId14"/>
    <p:sldId id="269" r:id="rId15"/>
    <p:sldId id="810" r:id="rId16"/>
    <p:sldId id="813" r:id="rId17"/>
    <p:sldId id="258" r:id="rId18"/>
    <p:sldId id="261" r:id="rId19"/>
    <p:sldId id="263" r:id="rId20"/>
    <p:sldId id="272" r:id="rId21"/>
    <p:sldId id="267" r:id="rId22"/>
    <p:sldId id="780" r:id="rId23"/>
    <p:sldId id="803" r:id="rId24"/>
    <p:sldId id="711" r:id="rId25"/>
    <p:sldId id="686" r:id="rId26"/>
    <p:sldId id="616" r:id="rId27"/>
    <p:sldId id="816" r:id="rId28"/>
    <p:sldId id="782" r:id="rId29"/>
    <p:sldId id="781" r:id="rId30"/>
    <p:sldId id="772" r:id="rId31"/>
    <p:sldId id="769" r:id="rId32"/>
    <p:sldId id="770" r:id="rId33"/>
    <p:sldId id="800" r:id="rId34"/>
    <p:sldId id="799" r:id="rId35"/>
    <p:sldId id="814" r:id="rId36"/>
    <p:sldId id="801" r:id="rId37"/>
    <p:sldId id="802" r:id="rId38"/>
    <p:sldId id="733" r:id="rId39"/>
    <p:sldId id="81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Niva" initials="SN" lastIdx="1" clrIdx="0">
    <p:extLst>
      <p:ext uri="{19B8F6BF-5375-455C-9EA6-DF929625EA0E}">
        <p15:presenceInfo xmlns:p15="http://schemas.microsoft.com/office/powerpoint/2012/main" userId="fbf63bc523242b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262B9-F1BD-40B3-AB18-6E386C81CCE1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6DC7F-1A56-487E-9E0A-5864634B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73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3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1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8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6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3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9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8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6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2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3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8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D354-5D66-4E46-A40E-3429B8ACA24A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3805B-CC17-4396-B3E4-0A2631CB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8F69A-9A49-0679-A587-B5AF14DE56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175" y="0"/>
            <a:ext cx="8413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17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4A2380-D892-91C2-AEF2-C43334F7F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ECE37-75F8-6CF1-9A39-F2678AAA72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911EE0-1DBF-3488-ECA2-03F6E82691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D3B32-D4F9-D852-669D-EC3231429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78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7937E-DA65-0B13-EF36-7102A18DE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67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B2B1F-9164-D94D-A26E-D595CAEA19D3}"/>
              </a:ext>
            </a:extLst>
          </p:cNvPr>
          <p:cNvSpPr txBox="1"/>
          <p:nvPr/>
        </p:nvSpPr>
        <p:spPr>
          <a:xfrm>
            <a:off x="651753" y="3015311"/>
            <a:ext cx="3628417" cy="3305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Morocco is also part of a different kind of travel itinerary to thousands of people who are seeking a better life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B3FCB-1351-DB84-CAFB-E5FBA33A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59" y="359923"/>
            <a:ext cx="6992504" cy="5961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AB179-0B1C-C92E-571D-1250074622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32" y="442130"/>
            <a:ext cx="3712057" cy="24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5F46C-EE87-B917-EE71-E9AE7F88F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421035" y="1922758"/>
            <a:ext cx="5129784" cy="30124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38-4FEB-EBB4-2841-4ED133B0E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2" r="1" b="7974"/>
          <a:stretch/>
        </p:blipFill>
        <p:spPr>
          <a:xfrm>
            <a:off x="641180" y="2056577"/>
            <a:ext cx="5129784" cy="27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5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A87B02-ADB6-4535-76B9-22E87462B8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FA8E5-78EC-4006-CB2F-CB4D8EB00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68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702E9-1A4D-7F4F-E7BA-166EE966B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9753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7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75F3D7-335A-DF36-AE8E-7772D4CEEE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18485" b="-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77A6E-DB34-431A-99CF-2B91905C2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5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EE064-421E-A58E-EC98-6B8DF6535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6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17C5A-EC00-C48F-0B05-BDC5EB582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2DEEA9-3AF0-EC7E-3EA9-B7FFF9AF3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4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4663E-D215-E69B-3A1D-4952694395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BD9D5A-9626-9383-71DD-658CE56F2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544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BBA628-0BA8-63AB-1A25-EE9E5A2996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398" y="0"/>
            <a:ext cx="6253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03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B6E7E7-7BA2-0718-C57F-D12D98113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886" y="643467"/>
            <a:ext cx="4220082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4B3C7-4F59-53B6-AA76-0D971DA3E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986248"/>
            <a:ext cx="5129784" cy="288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5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C72AE-DD36-5831-6652-7F114710B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24" y="282833"/>
            <a:ext cx="5252936" cy="6481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90E853-2E6D-6EC5-A0D1-F2E5B84976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586" y="436624"/>
            <a:ext cx="5727035" cy="2992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07D5B-3ECE-B0E4-089E-530E563FBE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051" y="3523547"/>
            <a:ext cx="5515570" cy="28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9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411B1-C70C-30EF-F7E2-B51A2A27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BORDER SECURITY PARADIGM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8DC672-930A-0E22-9636-6C672E1238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5733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C211F-F3F7-DB56-96EC-3734D4C5E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47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9C2B10E2-4E61-49F2-9BB9-823E70D186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64986" y="244475"/>
            <a:ext cx="10013005" cy="776929"/>
          </a:xfrm>
        </p:spPr>
        <p:txBody>
          <a:bodyPr/>
          <a:lstStyle/>
          <a:p>
            <a:r>
              <a:rPr lang="en-US" altLang="en-US" sz="4400" b="1" dirty="0"/>
              <a:t>More States Hardening Borders</a:t>
            </a:r>
          </a:p>
        </p:txBody>
      </p:sp>
      <p:pic>
        <p:nvPicPr>
          <p:cNvPr id="14339" name="Content Placeholder 4">
            <a:extLst>
              <a:ext uri="{FF2B5EF4-FFF2-40B4-BE49-F238E27FC236}">
                <a16:creationId xmlns:a16="http://schemas.microsoft.com/office/drawing/2014/main" id="{403982B5-C9E8-4D3B-976D-0CA783BF4E0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677" y="1207581"/>
            <a:ext cx="9163050" cy="51530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TextBox 1">
            <a:extLst>
              <a:ext uri="{FF2B5EF4-FFF2-40B4-BE49-F238E27FC236}">
                <a16:creationId xmlns:a16="http://schemas.microsoft.com/office/drawing/2014/main" id="{EE2C1448-9836-41BB-9D12-2780E9926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24" y="1967265"/>
            <a:ext cx="2628900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Global trend</a:t>
            </a:r>
          </a:p>
        </p:txBody>
      </p:sp>
      <p:pic>
        <p:nvPicPr>
          <p:cNvPr id="5122" name="Picture 1">
            <a:extLst>
              <a:ext uri="{FF2B5EF4-FFF2-40B4-BE49-F238E27FC236}">
                <a16:creationId xmlns:a16="http://schemas.microsoft.com/office/drawing/2014/main" id="{91F699DB-4B8E-4CC1-B287-13653C187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7803" y="171072"/>
            <a:ext cx="7339941" cy="65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AC8C4-5D23-1F03-DB04-F77B670F8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814AE-B29C-6B07-8CFB-70FC968C0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63490" name="Picture 1">
            <a:extLst>
              <a:ext uri="{FF2B5EF4-FFF2-40B4-BE49-F238E27FC236}">
                <a16:creationId xmlns:a16="http://schemas.microsoft.com/office/drawing/2014/main" id="{45CD58E5-A8F1-923F-1327-DA46419CEE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076CC3-FEC1-E5CD-A15A-17C61CE5EF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87FBAD-223B-E9EF-41DA-7FF30DAC6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03" y="1099800"/>
            <a:ext cx="4604800" cy="46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46D4F-B528-B623-C1BB-B2399D34E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3" y="2077824"/>
            <a:ext cx="4814655" cy="26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08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FD6F8-EAFE-E298-8796-98D8E8482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33"/>
          <a:stretch/>
        </p:blipFill>
        <p:spPr>
          <a:xfrm>
            <a:off x="2555443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D754D7-B8D9-AC77-1792-1226C50EF15A}"/>
              </a:ext>
            </a:extLst>
          </p:cNvPr>
          <p:cNvSpPr txBox="1"/>
          <p:nvPr/>
        </p:nvSpPr>
        <p:spPr>
          <a:xfrm>
            <a:off x="564823" y="511244"/>
            <a:ext cx="3422715" cy="5050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BORDER EXTERNALIZATION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BORDER EXTENTENSION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BORDER OFFHORING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BORDER OUTSOURCING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FF0000"/>
              </a:solidFill>
            </a:endParaRP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GOAL:  Prevent migrants and refugees from reaching border to claim asylum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2493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DF02D-9528-9A0C-6559-75919AE1F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B794B-5040-EAF8-0D0E-5D46894E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8" b="121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42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2EEC91-9F96-FDC5-B2E9-53C83BA5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685800"/>
            <a:ext cx="108585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25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D9787-4EA4-CD26-879C-1EB4E403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67" y="953311"/>
            <a:ext cx="5978951" cy="4902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F2846C-FDA1-1C63-D79F-E4521A0C0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861344"/>
            <a:ext cx="5291667" cy="31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5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53DCBA-CA20-7D4B-2B9A-71E874852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256601"/>
            <a:ext cx="6410084" cy="43588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B830F-B098-6E75-2A1A-8376FD3499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644" y="643467"/>
            <a:ext cx="3823402" cy="2475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83807-431D-578D-3496-CAA4AE262C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873" y="3764883"/>
            <a:ext cx="3854945" cy="243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19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73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12865-E2B1-4FB0-87D5-B131850C73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96" y="643467"/>
            <a:ext cx="3765251" cy="24756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73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C652C-80C5-902D-9142-EF5014412F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899806"/>
            <a:ext cx="3854945" cy="21684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5095C1-3321-73A2-BCC9-F85829CAA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168463"/>
            <a:ext cx="6410084" cy="4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81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BB8E5-3FD3-701E-5604-F6FE95684C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607A5-741E-858F-558F-B0575D934D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76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ADE06-AEB9-FF45-F32A-D63A31EB7E86}"/>
              </a:ext>
            </a:extLst>
          </p:cNvPr>
          <p:cNvSpPr txBox="1"/>
          <p:nvPr/>
        </p:nvSpPr>
        <p:spPr>
          <a:xfrm>
            <a:off x="544110" y="1581813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effectLst/>
              </a:rPr>
              <a:t>Interior Ministry: 50,000 Migrants Regularized in Morocco in 4 Years</a:t>
            </a:r>
            <a:endParaRPr lang="en-US" sz="2800" b="1" i="0" dirty="0"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Fifty thousand migrants residing in Morocco have been regularized since 2014, interior minister </a:t>
            </a:r>
            <a:r>
              <a:rPr lang="en-US" sz="2800" b="0" i="0" dirty="0" err="1">
                <a:effectLst/>
              </a:rPr>
              <a:t>Abdelouafi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Laftit</a:t>
            </a:r>
            <a:r>
              <a:rPr lang="en-US" sz="2800" b="0" i="0" dirty="0">
                <a:effectLst/>
              </a:rPr>
              <a:t> said Wednesday.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6C1B9-6BA1-2BDA-9CBD-E57A263F0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4824919" y="157103"/>
            <a:ext cx="7191983" cy="364585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03FC77-B1A9-E248-4089-9897474C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904316" y="3802961"/>
            <a:ext cx="7294783" cy="298243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0647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F4E2F-997C-3798-A403-5CACD08A42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05F0FB-ABA4-604D-FC80-F6EC7108A0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E26DE-6A53-24E5-7200-E17387DD38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CB548-26DC-8DEE-8D64-AE5C430B7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47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5ACD9-4D09-D55F-25EB-B814FFB9BCE7}"/>
              </a:ext>
            </a:extLst>
          </p:cNvPr>
          <p:cNvSpPr txBox="1"/>
          <p:nvPr/>
        </p:nvSpPr>
        <p:spPr>
          <a:xfrm>
            <a:off x="6367461" y="728664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A Growing 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Destination</a:t>
            </a:r>
            <a:r>
              <a:rPr lang="en-US" sz="4000" dirty="0">
                <a:latin typeface="+mj-lt"/>
                <a:ea typeface="+mj-ea"/>
                <a:cs typeface="+mj-cs"/>
              </a:rPr>
              <a:t> Country for Sub-Saharan Africans, Morocco Wrestles with Immigrant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40505-94ED-41AE-5775-AE5BA245C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7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58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77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CDC2B9-6160-DC64-4D2E-1BC39014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452" y="0"/>
            <a:ext cx="4197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the middle east&#10;&#10;Description automatically generated">
            <a:extLst>
              <a:ext uri="{FF2B5EF4-FFF2-40B4-BE49-F238E27FC236}">
                <a16:creationId xmlns:a16="http://schemas.microsoft.com/office/drawing/2014/main" id="{536CC73F-D1A2-B2BA-D272-07D935E2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5" y="457200"/>
            <a:ext cx="1116169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80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E02FE-D2F7-214B-C469-7D6B78C3E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8C117-05FF-DBE6-04CA-F78DB2A053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D0AEE-E936-25B9-FDC2-F37E5717A8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8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0BE21-FA6C-B9F4-7703-9850A355E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50BA4-3350-0A4F-4E9F-01FF1F78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B039B7-823D-892B-57D3-EBEEBB03BE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0" r="7717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0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7BB98E-0533-D60B-2EC1-3200DA48A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34690"/>
            <a:ext cx="5294716" cy="338861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BBD76F-661C-A2D0-A7F8-F4DEC28F3B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821353"/>
            <a:ext cx="5294715" cy="52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16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D827F-66F1-8BE7-A0D4-56DE73311D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398" y="0"/>
            <a:ext cx="6253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60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6EE94-F147-F632-5A7B-6F8EC1E31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82598C-4A4A-1089-0B53-D9E972339E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315B33-2365-AC50-02C0-3678FEE5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CA0D0A-1BDB-1A62-2240-20C0039112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5C3F5D-EEBF-F352-5696-9F90A2673D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73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</TotalTime>
  <Words>93</Words>
  <Application>Microsoft Macintosh PowerPoint</Application>
  <PresentationFormat>Widescreen</PresentationFormat>
  <Paragraphs>27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BORDER SECURITY PARADIGM</vt:lpstr>
      <vt:lpstr>PowerPoint Presentation</vt:lpstr>
      <vt:lpstr>More States Hardening Borders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Niva</dc:creator>
  <cp:lastModifiedBy>Anders Price</cp:lastModifiedBy>
  <cp:revision>124</cp:revision>
  <dcterms:created xsi:type="dcterms:W3CDTF">2021-02-09T22:20:22Z</dcterms:created>
  <dcterms:modified xsi:type="dcterms:W3CDTF">2023-11-17T21:56:25Z</dcterms:modified>
</cp:coreProperties>
</file>